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5"/>
  </p:notesMasterIdLst>
  <p:sldIdLst>
    <p:sldId id="256" r:id="rId2"/>
    <p:sldId id="259" r:id="rId3"/>
    <p:sldId id="257" r:id="rId4"/>
    <p:sldId id="263" r:id="rId5"/>
    <p:sldId id="273" r:id="rId6"/>
    <p:sldId id="270" r:id="rId7"/>
    <p:sldId id="271" r:id="rId8"/>
    <p:sldId id="272" r:id="rId9"/>
    <p:sldId id="274" r:id="rId10"/>
    <p:sldId id="269" r:id="rId11"/>
    <p:sldId id="275" r:id="rId12"/>
    <p:sldId id="276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4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88B4C8-7B55-4CF3-896B-8A089EAF3E4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677D6A-6C1B-4375-ACB6-CF461AF75BF1}">
      <dgm:prSet/>
      <dgm:spPr/>
      <dgm:t>
        <a:bodyPr/>
        <a:lstStyle/>
        <a:p>
          <a:r>
            <a:rPr lang="en-US" b="1"/>
            <a:t>Pros:</a:t>
          </a:r>
          <a:endParaRPr lang="en-US"/>
        </a:p>
      </dgm:t>
    </dgm:pt>
    <dgm:pt modelId="{D6E46016-5DCE-44DA-917D-ABA060632E7C}" type="parTrans" cxnId="{8C53E534-6B18-47AC-88EE-951933268590}">
      <dgm:prSet/>
      <dgm:spPr/>
      <dgm:t>
        <a:bodyPr/>
        <a:lstStyle/>
        <a:p>
          <a:endParaRPr lang="en-US"/>
        </a:p>
      </dgm:t>
    </dgm:pt>
    <dgm:pt modelId="{E82D304C-3724-4E84-9C00-8B626BBC40AA}" type="sibTrans" cxnId="{8C53E534-6B18-47AC-88EE-951933268590}">
      <dgm:prSet/>
      <dgm:spPr/>
      <dgm:t>
        <a:bodyPr/>
        <a:lstStyle/>
        <a:p>
          <a:endParaRPr lang="en-US"/>
        </a:p>
      </dgm:t>
    </dgm:pt>
    <dgm:pt modelId="{41A7BB79-A696-460F-8047-6A3D6962C1E0}">
      <dgm:prSet/>
      <dgm:spPr/>
      <dgm:t>
        <a:bodyPr/>
        <a:lstStyle/>
        <a:p>
          <a:r>
            <a:rPr lang="en-US"/>
            <a:t>Your </a:t>
          </a:r>
          <a:r>
            <a:rPr lang="en-US" b="1"/>
            <a:t>own local </a:t>
          </a:r>
          <a:r>
            <a:rPr lang="en-US"/>
            <a:t>installation</a:t>
          </a:r>
        </a:p>
      </dgm:t>
    </dgm:pt>
    <dgm:pt modelId="{5E056FB3-9A88-40EB-B20D-37C793325F85}" type="parTrans" cxnId="{CC2D2561-6282-48B8-8945-C0D0E7A97FFE}">
      <dgm:prSet/>
      <dgm:spPr/>
      <dgm:t>
        <a:bodyPr/>
        <a:lstStyle/>
        <a:p>
          <a:endParaRPr lang="en-US"/>
        </a:p>
      </dgm:t>
    </dgm:pt>
    <dgm:pt modelId="{4CCEF3B4-9E07-4661-B954-CA8A6959F524}" type="sibTrans" cxnId="{CC2D2561-6282-48B8-8945-C0D0E7A97FFE}">
      <dgm:prSet/>
      <dgm:spPr/>
      <dgm:t>
        <a:bodyPr/>
        <a:lstStyle/>
        <a:p>
          <a:endParaRPr lang="en-US"/>
        </a:p>
      </dgm:t>
    </dgm:pt>
    <dgm:pt modelId="{5BD9F6D2-0E72-4823-A78E-D48873A6BC51}">
      <dgm:prSet/>
      <dgm:spPr/>
      <dgm:t>
        <a:bodyPr/>
        <a:lstStyle/>
        <a:p>
          <a:r>
            <a:rPr lang="en-US"/>
            <a:t>Easy </a:t>
          </a:r>
          <a:r>
            <a:rPr lang="en-US" b="1"/>
            <a:t>access to data</a:t>
          </a:r>
          <a:r>
            <a:rPr lang="en-US"/>
            <a:t> stored locally</a:t>
          </a:r>
        </a:p>
      </dgm:t>
    </dgm:pt>
    <dgm:pt modelId="{A79ABC05-DF19-40F2-997C-AD45BC32A5C7}" type="parTrans" cxnId="{4400AE68-E855-411D-B026-E87B711069E0}">
      <dgm:prSet/>
      <dgm:spPr/>
      <dgm:t>
        <a:bodyPr/>
        <a:lstStyle/>
        <a:p>
          <a:endParaRPr lang="en-US"/>
        </a:p>
      </dgm:t>
    </dgm:pt>
    <dgm:pt modelId="{698CE882-099B-4412-9AEC-38BF05FA43CE}" type="sibTrans" cxnId="{4400AE68-E855-411D-B026-E87B711069E0}">
      <dgm:prSet/>
      <dgm:spPr/>
      <dgm:t>
        <a:bodyPr/>
        <a:lstStyle/>
        <a:p>
          <a:endParaRPr lang="en-US"/>
        </a:p>
      </dgm:t>
    </dgm:pt>
    <dgm:pt modelId="{062681F5-4E3C-4505-AC3A-D44D1B663F23}">
      <dgm:prSet/>
      <dgm:spPr/>
      <dgm:t>
        <a:bodyPr/>
        <a:lstStyle/>
        <a:p>
          <a:r>
            <a:rPr lang="en-US"/>
            <a:t>More </a:t>
          </a:r>
          <a:r>
            <a:rPr lang="en-US" b="1"/>
            <a:t>control</a:t>
          </a:r>
          <a:r>
            <a:rPr lang="en-US"/>
            <a:t> over installed versions</a:t>
          </a:r>
        </a:p>
      </dgm:t>
    </dgm:pt>
    <dgm:pt modelId="{82318F20-59B6-4117-950E-6091691A0336}" type="parTrans" cxnId="{3A8FD720-BC86-485B-932C-47FBB7E9655E}">
      <dgm:prSet/>
      <dgm:spPr/>
      <dgm:t>
        <a:bodyPr/>
        <a:lstStyle/>
        <a:p>
          <a:endParaRPr lang="en-US"/>
        </a:p>
      </dgm:t>
    </dgm:pt>
    <dgm:pt modelId="{87273CA3-9FF7-4138-9E55-D25C637E82CC}" type="sibTrans" cxnId="{3A8FD720-BC86-485B-932C-47FBB7E9655E}">
      <dgm:prSet/>
      <dgm:spPr/>
      <dgm:t>
        <a:bodyPr/>
        <a:lstStyle/>
        <a:p>
          <a:endParaRPr lang="en-US"/>
        </a:p>
      </dgm:t>
    </dgm:pt>
    <dgm:pt modelId="{F3F8021C-D255-4DF7-A828-44A536E3FF47}">
      <dgm:prSet/>
      <dgm:spPr/>
      <dgm:t>
        <a:bodyPr/>
        <a:lstStyle/>
        <a:p>
          <a:r>
            <a:rPr lang="en-US" b="1"/>
            <a:t>Not</a:t>
          </a:r>
          <a:r>
            <a:rPr lang="en-US"/>
            <a:t> </a:t>
          </a:r>
          <a:r>
            <a:rPr lang="en-US" b="1"/>
            <a:t>difficult</a:t>
          </a:r>
          <a:r>
            <a:rPr lang="en-US"/>
            <a:t> if done </a:t>
          </a:r>
          <a:r>
            <a:rPr lang="en-US" b="1"/>
            <a:t>right</a:t>
          </a:r>
          <a:endParaRPr lang="en-US"/>
        </a:p>
      </dgm:t>
    </dgm:pt>
    <dgm:pt modelId="{6AF4EB36-6B64-45D7-A83D-630B1872E85D}" type="parTrans" cxnId="{B38FDBB4-3BD1-491C-A258-A09F7F307CD9}">
      <dgm:prSet/>
      <dgm:spPr/>
      <dgm:t>
        <a:bodyPr/>
        <a:lstStyle/>
        <a:p>
          <a:endParaRPr lang="en-US"/>
        </a:p>
      </dgm:t>
    </dgm:pt>
    <dgm:pt modelId="{B39BEF88-FE9B-4A9E-92AB-E026722B3BD8}" type="sibTrans" cxnId="{B38FDBB4-3BD1-491C-A258-A09F7F307CD9}">
      <dgm:prSet/>
      <dgm:spPr/>
      <dgm:t>
        <a:bodyPr/>
        <a:lstStyle/>
        <a:p>
          <a:endParaRPr lang="en-US"/>
        </a:p>
      </dgm:t>
    </dgm:pt>
    <dgm:pt modelId="{CEC2FA69-F3E0-41C4-8017-E8867E704F9E}">
      <dgm:prSet/>
      <dgm:spPr/>
      <dgm:t>
        <a:bodyPr/>
        <a:lstStyle/>
        <a:p>
          <a:r>
            <a:rPr lang="en-US" b="1"/>
            <a:t>Cons:</a:t>
          </a:r>
          <a:endParaRPr lang="en-US"/>
        </a:p>
      </dgm:t>
    </dgm:pt>
    <dgm:pt modelId="{D5FAABB7-48A2-48F9-A176-C355ACFC0607}" type="parTrans" cxnId="{5FB242B0-4209-4D11-9388-AC5AE9661C4F}">
      <dgm:prSet/>
      <dgm:spPr/>
      <dgm:t>
        <a:bodyPr/>
        <a:lstStyle/>
        <a:p>
          <a:endParaRPr lang="en-US"/>
        </a:p>
      </dgm:t>
    </dgm:pt>
    <dgm:pt modelId="{028F359D-029C-43AE-BBFE-9473CE7F401A}" type="sibTrans" cxnId="{5FB242B0-4209-4D11-9388-AC5AE9661C4F}">
      <dgm:prSet/>
      <dgm:spPr/>
      <dgm:t>
        <a:bodyPr/>
        <a:lstStyle/>
        <a:p>
          <a:endParaRPr lang="en-US"/>
        </a:p>
      </dgm:t>
    </dgm:pt>
    <dgm:pt modelId="{07CD6A55-32E5-439D-8E86-4594CFDD05F8}">
      <dgm:prSet/>
      <dgm:spPr/>
      <dgm:t>
        <a:bodyPr/>
        <a:lstStyle/>
        <a:p>
          <a:r>
            <a:rPr lang="en-US"/>
            <a:t>May require solving </a:t>
          </a:r>
          <a:r>
            <a:rPr lang="en-US" b="1"/>
            <a:t>issues </a:t>
          </a:r>
          <a:r>
            <a:rPr lang="en-US"/>
            <a:t>(sometimes obscure) if </a:t>
          </a:r>
          <a:r>
            <a:rPr lang="en-US" b="1"/>
            <a:t>incorrectly installed</a:t>
          </a:r>
          <a:endParaRPr lang="en-US"/>
        </a:p>
      </dgm:t>
    </dgm:pt>
    <dgm:pt modelId="{B8138D92-87AD-49DE-9FD3-7C05FDDE4EED}" type="parTrans" cxnId="{F4D3241F-8B5C-4893-A719-86237B42F79B}">
      <dgm:prSet/>
      <dgm:spPr/>
      <dgm:t>
        <a:bodyPr/>
        <a:lstStyle/>
        <a:p>
          <a:endParaRPr lang="en-US"/>
        </a:p>
      </dgm:t>
    </dgm:pt>
    <dgm:pt modelId="{DB48615F-07CE-4E2C-8DF4-3D819E4BA98B}" type="sibTrans" cxnId="{F4D3241F-8B5C-4893-A719-86237B42F79B}">
      <dgm:prSet/>
      <dgm:spPr/>
      <dgm:t>
        <a:bodyPr/>
        <a:lstStyle/>
        <a:p>
          <a:endParaRPr lang="en-US"/>
        </a:p>
      </dgm:t>
    </dgm:pt>
    <dgm:pt modelId="{396D08ED-84F7-4E31-98D5-EA630221980F}">
      <dgm:prSet/>
      <dgm:spPr/>
      <dgm:t>
        <a:bodyPr/>
        <a:lstStyle/>
        <a:p>
          <a:r>
            <a:rPr lang="en-US" dirty="0"/>
            <a:t>Each </a:t>
          </a:r>
          <a:r>
            <a:rPr lang="en-US" b="1" dirty="0"/>
            <a:t>Operating System </a:t>
          </a:r>
          <a:r>
            <a:rPr lang="en-US" dirty="0"/>
            <a:t>(Windows, MacOS, Linux, …) may require </a:t>
          </a:r>
          <a:r>
            <a:rPr lang="en-US" b="1" dirty="0"/>
            <a:t>specific</a:t>
          </a:r>
          <a:r>
            <a:rPr lang="en-US" dirty="0"/>
            <a:t> </a:t>
          </a:r>
          <a:r>
            <a:rPr lang="en-US" b="1" dirty="0"/>
            <a:t>steps</a:t>
          </a:r>
          <a:endParaRPr lang="en-US" dirty="0"/>
        </a:p>
      </dgm:t>
    </dgm:pt>
    <dgm:pt modelId="{0F8B63CE-EBFD-4089-8623-71629135BEA1}" type="parTrans" cxnId="{289DFADE-19A1-4E96-AD6B-B04044F61BD8}">
      <dgm:prSet/>
      <dgm:spPr/>
      <dgm:t>
        <a:bodyPr/>
        <a:lstStyle/>
        <a:p>
          <a:endParaRPr lang="en-US"/>
        </a:p>
      </dgm:t>
    </dgm:pt>
    <dgm:pt modelId="{E6B12E44-C862-4586-8517-EA676FD9649F}" type="sibTrans" cxnId="{289DFADE-19A1-4E96-AD6B-B04044F61BD8}">
      <dgm:prSet/>
      <dgm:spPr/>
      <dgm:t>
        <a:bodyPr/>
        <a:lstStyle/>
        <a:p>
          <a:endParaRPr lang="en-US"/>
        </a:p>
      </dgm:t>
    </dgm:pt>
    <dgm:pt modelId="{4714EEF9-B47B-490F-B348-A8C9EAFCBF36}" type="pres">
      <dgm:prSet presAssocID="{3988B4C8-7B55-4CF3-896B-8A089EAF3E49}" presName="linear" presStyleCnt="0">
        <dgm:presLayoutVars>
          <dgm:dir/>
          <dgm:animLvl val="lvl"/>
          <dgm:resizeHandles val="exact"/>
        </dgm:presLayoutVars>
      </dgm:prSet>
      <dgm:spPr/>
    </dgm:pt>
    <dgm:pt modelId="{F9D97ECB-2FCE-4060-9AE2-DBE9CE238CBE}" type="pres">
      <dgm:prSet presAssocID="{D5677D6A-6C1B-4375-ACB6-CF461AF75BF1}" presName="parentLin" presStyleCnt="0"/>
      <dgm:spPr/>
    </dgm:pt>
    <dgm:pt modelId="{05341B85-86A6-4E38-A7C7-0C8236A14EE5}" type="pres">
      <dgm:prSet presAssocID="{D5677D6A-6C1B-4375-ACB6-CF461AF75BF1}" presName="parentLeftMargin" presStyleLbl="node1" presStyleIdx="0" presStyleCnt="2"/>
      <dgm:spPr/>
    </dgm:pt>
    <dgm:pt modelId="{94865593-4FF9-4F14-8FF0-FD7930B8E37E}" type="pres">
      <dgm:prSet presAssocID="{D5677D6A-6C1B-4375-ACB6-CF461AF75B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CFA50B-784A-4C9A-9F06-C24292883790}" type="pres">
      <dgm:prSet presAssocID="{D5677D6A-6C1B-4375-ACB6-CF461AF75BF1}" presName="negativeSpace" presStyleCnt="0"/>
      <dgm:spPr/>
    </dgm:pt>
    <dgm:pt modelId="{CB918B94-8961-4BE0-BB72-A7B46EFA59F0}" type="pres">
      <dgm:prSet presAssocID="{D5677D6A-6C1B-4375-ACB6-CF461AF75BF1}" presName="childText" presStyleLbl="conFgAcc1" presStyleIdx="0" presStyleCnt="2">
        <dgm:presLayoutVars>
          <dgm:bulletEnabled val="1"/>
        </dgm:presLayoutVars>
      </dgm:prSet>
      <dgm:spPr/>
    </dgm:pt>
    <dgm:pt modelId="{FEAA12C7-46AD-4F95-8D83-51A42409E7C4}" type="pres">
      <dgm:prSet presAssocID="{E82D304C-3724-4E84-9C00-8B626BBC40AA}" presName="spaceBetweenRectangles" presStyleCnt="0"/>
      <dgm:spPr/>
    </dgm:pt>
    <dgm:pt modelId="{7A087989-99F5-48C4-A731-D44041098D03}" type="pres">
      <dgm:prSet presAssocID="{CEC2FA69-F3E0-41C4-8017-E8867E704F9E}" presName="parentLin" presStyleCnt="0"/>
      <dgm:spPr/>
    </dgm:pt>
    <dgm:pt modelId="{B1F54635-AC7D-444E-BFFD-D57588F0E0B8}" type="pres">
      <dgm:prSet presAssocID="{CEC2FA69-F3E0-41C4-8017-E8867E704F9E}" presName="parentLeftMargin" presStyleLbl="node1" presStyleIdx="0" presStyleCnt="2"/>
      <dgm:spPr/>
    </dgm:pt>
    <dgm:pt modelId="{2019A3F5-337B-446D-98EB-65D23D3FAA03}" type="pres">
      <dgm:prSet presAssocID="{CEC2FA69-F3E0-41C4-8017-E8867E704F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9A79FD-018F-4A12-9415-374F55823359}" type="pres">
      <dgm:prSet presAssocID="{CEC2FA69-F3E0-41C4-8017-E8867E704F9E}" presName="negativeSpace" presStyleCnt="0"/>
      <dgm:spPr/>
    </dgm:pt>
    <dgm:pt modelId="{AEC6B1A9-9516-4A48-9B42-FD50F296F894}" type="pres">
      <dgm:prSet presAssocID="{CEC2FA69-F3E0-41C4-8017-E8867E704F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D3241F-8B5C-4893-A719-86237B42F79B}" srcId="{CEC2FA69-F3E0-41C4-8017-E8867E704F9E}" destId="{07CD6A55-32E5-439D-8E86-4594CFDD05F8}" srcOrd="0" destOrd="0" parTransId="{B8138D92-87AD-49DE-9FD3-7C05FDDE4EED}" sibTransId="{DB48615F-07CE-4E2C-8DF4-3D819E4BA98B}"/>
    <dgm:cxn modelId="{3A8FD720-BC86-485B-932C-47FBB7E9655E}" srcId="{D5677D6A-6C1B-4375-ACB6-CF461AF75BF1}" destId="{062681F5-4E3C-4505-AC3A-D44D1B663F23}" srcOrd="2" destOrd="0" parTransId="{82318F20-59B6-4117-950E-6091691A0336}" sibTransId="{87273CA3-9FF7-4138-9E55-D25C637E82CC}"/>
    <dgm:cxn modelId="{8C53E534-6B18-47AC-88EE-951933268590}" srcId="{3988B4C8-7B55-4CF3-896B-8A089EAF3E49}" destId="{D5677D6A-6C1B-4375-ACB6-CF461AF75BF1}" srcOrd="0" destOrd="0" parTransId="{D6E46016-5DCE-44DA-917D-ABA060632E7C}" sibTransId="{E82D304C-3724-4E84-9C00-8B626BBC40AA}"/>
    <dgm:cxn modelId="{B226CD35-BB7A-4DEB-A1D5-9E5C4C6C233D}" type="presOf" srcId="{3988B4C8-7B55-4CF3-896B-8A089EAF3E49}" destId="{4714EEF9-B47B-490F-B348-A8C9EAFCBF36}" srcOrd="0" destOrd="0" presId="urn:microsoft.com/office/officeart/2005/8/layout/list1"/>
    <dgm:cxn modelId="{31323A3A-57BE-40C4-A963-7E308BD39397}" type="presOf" srcId="{062681F5-4E3C-4505-AC3A-D44D1B663F23}" destId="{CB918B94-8961-4BE0-BB72-A7B46EFA59F0}" srcOrd="0" destOrd="2" presId="urn:microsoft.com/office/officeart/2005/8/layout/list1"/>
    <dgm:cxn modelId="{CC2D2561-6282-48B8-8945-C0D0E7A97FFE}" srcId="{D5677D6A-6C1B-4375-ACB6-CF461AF75BF1}" destId="{41A7BB79-A696-460F-8047-6A3D6962C1E0}" srcOrd="0" destOrd="0" parTransId="{5E056FB3-9A88-40EB-B20D-37C793325F85}" sibTransId="{4CCEF3B4-9E07-4661-B954-CA8A6959F524}"/>
    <dgm:cxn modelId="{E4057647-EE18-44D7-9D69-5C4974D71090}" type="presOf" srcId="{5BD9F6D2-0E72-4823-A78E-D48873A6BC51}" destId="{CB918B94-8961-4BE0-BB72-A7B46EFA59F0}" srcOrd="0" destOrd="1" presId="urn:microsoft.com/office/officeart/2005/8/layout/list1"/>
    <dgm:cxn modelId="{4400AE68-E855-411D-B026-E87B711069E0}" srcId="{D5677D6A-6C1B-4375-ACB6-CF461AF75BF1}" destId="{5BD9F6D2-0E72-4823-A78E-D48873A6BC51}" srcOrd="1" destOrd="0" parTransId="{A79ABC05-DF19-40F2-997C-AD45BC32A5C7}" sibTransId="{698CE882-099B-4412-9AEC-38BF05FA43CE}"/>
    <dgm:cxn modelId="{B36BE268-4AC7-4243-B0DD-6A4B7763C027}" type="presOf" srcId="{07CD6A55-32E5-439D-8E86-4594CFDD05F8}" destId="{AEC6B1A9-9516-4A48-9B42-FD50F296F894}" srcOrd="0" destOrd="0" presId="urn:microsoft.com/office/officeart/2005/8/layout/list1"/>
    <dgm:cxn modelId="{729D117D-74BA-4EA0-898E-979DF068E606}" type="presOf" srcId="{CEC2FA69-F3E0-41C4-8017-E8867E704F9E}" destId="{B1F54635-AC7D-444E-BFFD-D57588F0E0B8}" srcOrd="0" destOrd="0" presId="urn:microsoft.com/office/officeart/2005/8/layout/list1"/>
    <dgm:cxn modelId="{9DAD7288-AF75-4275-B735-BB50D261BAAF}" type="presOf" srcId="{D5677D6A-6C1B-4375-ACB6-CF461AF75BF1}" destId="{94865593-4FF9-4F14-8FF0-FD7930B8E37E}" srcOrd="1" destOrd="0" presId="urn:microsoft.com/office/officeart/2005/8/layout/list1"/>
    <dgm:cxn modelId="{4B951799-C32B-4DFF-84DA-11B7B46F1B97}" type="presOf" srcId="{D5677D6A-6C1B-4375-ACB6-CF461AF75BF1}" destId="{05341B85-86A6-4E38-A7C7-0C8236A14EE5}" srcOrd="0" destOrd="0" presId="urn:microsoft.com/office/officeart/2005/8/layout/list1"/>
    <dgm:cxn modelId="{5FB242B0-4209-4D11-9388-AC5AE9661C4F}" srcId="{3988B4C8-7B55-4CF3-896B-8A089EAF3E49}" destId="{CEC2FA69-F3E0-41C4-8017-E8867E704F9E}" srcOrd="1" destOrd="0" parTransId="{D5FAABB7-48A2-48F9-A176-C355ACFC0607}" sibTransId="{028F359D-029C-43AE-BBFE-9473CE7F401A}"/>
    <dgm:cxn modelId="{B38FDBB4-3BD1-491C-A258-A09F7F307CD9}" srcId="{D5677D6A-6C1B-4375-ACB6-CF461AF75BF1}" destId="{F3F8021C-D255-4DF7-A828-44A536E3FF47}" srcOrd="3" destOrd="0" parTransId="{6AF4EB36-6B64-45D7-A83D-630B1872E85D}" sibTransId="{B39BEF88-FE9B-4A9E-92AB-E026722B3BD8}"/>
    <dgm:cxn modelId="{F7EA0FCD-C7E0-4F18-86F3-A377EAEF9928}" type="presOf" srcId="{F3F8021C-D255-4DF7-A828-44A536E3FF47}" destId="{CB918B94-8961-4BE0-BB72-A7B46EFA59F0}" srcOrd="0" destOrd="3" presId="urn:microsoft.com/office/officeart/2005/8/layout/list1"/>
    <dgm:cxn modelId="{289DFADE-19A1-4E96-AD6B-B04044F61BD8}" srcId="{CEC2FA69-F3E0-41C4-8017-E8867E704F9E}" destId="{396D08ED-84F7-4E31-98D5-EA630221980F}" srcOrd="1" destOrd="0" parTransId="{0F8B63CE-EBFD-4089-8623-71629135BEA1}" sibTransId="{E6B12E44-C862-4586-8517-EA676FD9649F}"/>
    <dgm:cxn modelId="{C89ECEDF-FE65-48E5-AD9E-2913F72BD3CE}" type="presOf" srcId="{CEC2FA69-F3E0-41C4-8017-E8867E704F9E}" destId="{2019A3F5-337B-446D-98EB-65D23D3FAA03}" srcOrd="1" destOrd="0" presId="urn:microsoft.com/office/officeart/2005/8/layout/list1"/>
    <dgm:cxn modelId="{0F7DBBE6-3BDD-4C89-80D0-13B76CB03DF6}" type="presOf" srcId="{41A7BB79-A696-460F-8047-6A3D6962C1E0}" destId="{CB918B94-8961-4BE0-BB72-A7B46EFA59F0}" srcOrd="0" destOrd="0" presId="urn:microsoft.com/office/officeart/2005/8/layout/list1"/>
    <dgm:cxn modelId="{A7D161EF-60FD-49ED-95A6-4F4FB7CF9DB6}" type="presOf" srcId="{396D08ED-84F7-4E31-98D5-EA630221980F}" destId="{AEC6B1A9-9516-4A48-9B42-FD50F296F894}" srcOrd="0" destOrd="1" presId="urn:microsoft.com/office/officeart/2005/8/layout/list1"/>
    <dgm:cxn modelId="{3FA76326-864E-411B-8D02-A53F35214316}" type="presParOf" srcId="{4714EEF9-B47B-490F-B348-A8C9EAFCBF36}" destId="{F9D97ECB-2FCE-4060-9AE2-DBE9CE238CBE}" srcOrd="0" destOrd="0" presId="urn:microsoft.com/office/officeart/2005/8/layout/list1"/>
    <dgm:cxn modelId="{C5455EEE-BCB6-4531-93AB-948A002FF7F5}" type="presParOf" srcId="{F9D97ECB-2FCE-4060-9AE2-DBE9CE238CBE}" destId="{05341B85-86A6-4E38-A7C7-0C8236A14EE5}" srcOrd="0" destOrd="0" presId="urn:microsoft.com/office/officeart/2005/8/layout/list1"/>
    <dgm:cxn modelId="{F7B209BC-79CE-4923-927F-8EB23283A7EF}" type="presParOf" srcId="{F9D97ECB-2FCE-4060-9AE2-DBE9CE238CBE}" destId="{94865593-4FF9-4F14-8FF0-FD7930B8E37E}" srcOrd="1" destOrd="0" presId="urn:microsoft.com/office/officeart/2005/8/layout/list1"/>
    <dgm:cxn modelId="{C6DA0D98-52F9-4F73-B6A6-74DA40B93211}" type="presParOf" srcId="{4714EEF9-B47B-490F-B348-A8C9EAFCBF36}" destId="{2DCFA50B-784A-4C9A-9F06-C24292883790}" srcOrd="1" destOrd="0" presId="urn:microsoft.com/office/officeart/2005/8/layout/list1"/>
    <dgm:cxn modelId="{B0F9D5D8-EA79-4135-BA73-25A4DAD000CF}" type="presParOf" srcId="{4714EEF9-B47B-490F-B348-A8C9EAFCBF36}" destId="{CB918B94-8961-4BE0-BB72-A7B46EFA59F0}" srcOrd="2" destOrd="0" presId="urn:microsoft.com/office/officeart/2005/8/layout/list1"/>
    <dgm:cxn modelId="{607E482E-C7D9-498F-9A4C-0A0CD636DC43}" type="presParOf" srcId="{4714EEF9-B47B-490F-B348-A8C9EAFCBF36}" destId="{FEAA12C7-46AD-4F95-8D83-51A42409E7C4}" srcOrd="3" destOrd="0" presId="urn:microsoft.com/office/officeart/2005/8/layout/list1"/>
    <dgm:cxn modelId="{50292DED-3AEB-404B-82F8-6FB51526014E}" type="presParOf" srcId="{4714EEF9-B47B-490F-B348-A8C9EAFCBF36}" destId="{7A087989-99F5-48C4-A731-D44041098D03}" srcOrd="4" destOrd="0" presId="urn:microsoft.com/office/officeart/2005/8/layout/list1"/>
    <dgm:cxn modelId="{E0664B5F-6B21-491D-B7A4-4BFDBFDB491D}" type="presParOf" srcId="{7A087989-99F5-48C4-A731-D44041098D03}" destId="{B1F54635-AC7D-444E-BFFD-D57588F0E0B8}" srcOrd="0" destOrd="0" presId="urn:microsoft.com/office/officeart/2005/8/layout/list1"/>
    <dgm:cxn modelId="{F59020FE-D10B-4B9E-9C25-EBC11911FB4A}" type="presParOf" srcId="{7A087989-99F5-48C4-A731-D44041098D03}" destId="{2019A3F5-337B-446D-98EB-65D23D3FAA03}" srcOrd="1" destOrd="0" presId="urn:microsoft.com/office/officeart/2005/8/layout/list1"/>
    <dgm:cxn modelId="{C5ACBC72-8D22-47C5-A6F5-3A4760CE52C8}" type="presParOf" srcId="{4714EEF9-B47B-490F-B348-A8C9EAFCBF36}" destId="{049A79FD-018F-4A12-9415-374F55823359}" srcOrd="5" destOrd="0" presId="urn:microsoft.com/office/officeart/2005/8/layout/list1"/>
    <dgm:cxn modelId="{B6710D53-9EB8-4939-8B84-0EBECF9B498B}" type="presParOf" srcId="{4714EEF9-B47B-490F-B348-A8C9EAFCBF36}" destId="{AEC6B1A9-9516-4A48-9B42-FD50F296F89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18B94-8961-4BE0-BB72-A7B46EFA59F0}">
      <dsp:nvSpPr>
        <dsp:cNvPr id="0" name=""/>
        <dsp:cNvSpPr/>
      </dsp:nvSpPr>
      <dsp:spPr>
        <a:xfrm>
          <a:off x="0" y="466795"/>
          <a:ext cx="53379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Your </a:t>
          </a:r>
          <a:r>
            <a:rPr lang="en-US" sz="2100" b="1" kern="1200"/>
            <a:t>own local </a:t>
          </a:r>
          <a:r>
            <a:rPr lang="en-US" sz="2100" kern="1200"/>
            <a:t>installation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Easy </a:t>
          </a:r>
          <a:r>
            <a:rPr lang="en-US" sz="2100" b="1" kern="1200"/>
            <a:t>access to data</a:t>
          </a:r>
          <a:r>
            <a:rPr lang="en-US" sz="2100" kern="1200"/>
            <a:t> stored locally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</a:t>
          </a:r>
          <a:r>
            <a:rPr lang="en-US" sz="2100" b="1" kern="1200"/>
            <a:t>control</a:t>
          </a:r>
          <a:r>
            <a:rPr lang="en-US" sz="2100" kern="1200"/>
            <a:t> over installed versions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Not</a:t>
          </a:r>
          <a:r>
            <a:rPr lang="en-US" sz="2100" kern="1200"/>
            <a:t> </a:t>
          </a:r>
          <a:r>
            <a:rPr lang="en-US" sz="2100" b="1" kern="1200"/>
            <a:t>difficult</a:t>
          </a:r>
          <a:r>
            <a:rPr lang="en-US" sz="2100" kern="1200"/>
            <a:t> if done </a:t>
          </a:r>
          <a:r>
            <a:rPr lang="en-US" sz="2100" b="1" kern="1200"/>
            <a:t>right</a:t>
          </a:r>
          <a:endParaRPr lang="en-US" sz="2100" kern="1200"/>
        </a:p>
      </dsp:txBody>
      <dsp:txXfrm>
        <a:off x="0" y="466795"/>
        <a:ext cx="5337975" cy="1918350"/>
      </dsp:txXfrm>
    </dsp:sp>
    <dsp:sp modelId="{94865593-4FF9-4F14-8FF0-FD7930B8E37E}">
      <dsp:nvSpPr>
        <dsp:cNvPr id="0" name=""/>
        <dsp:cNvSpPr/>
      </dsp:nvSpPr>
      <dsp:spPr>
        <a:xfrm>
          <a:off x="266898" y="156835"/>
          <a:ext cx="3736582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Pros:</a:t>
          </a:r>
          <a:endParaRPr lang="en-US" sz="2100" kern="1200"/>
        </a:p>
      </dsp:txBody>
      <dsp:txXfrm>
        <a:off x="297160" y="187097"/>
        <a:ext cx="3676058" cy="559396"/>
      </dsp:txXfrm>
    </dsp:sp>
    <dsp:sp modelId="{AEC6B1A9-9516-4A48-9B42-FD50F296F894}">
      <dsp:nvSpPr>
        <dsp:cNvPr id="0" name=""/>
        <dsp:cNvSpPr/>
      </dsp:nvSpPr>
      <dsp:spPr>
        <a:xfrm>
          <a:off x="0" y="2808505"/>
          <a:ext cx="5337975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May require solving </a:t>
          </a:r>
          <a:r>
            <a:rPr lang="en-US" sz="2100" b="1" kern="1200"/>
            <a:t>issues </a:t>
          </a:r>
          <a:r>
            <a:rPr lang="en-US" sz="2100" kern="1200"/>
            <a:t>(sometimes obscure) if </a:t>
          </a:r>
          <a:r>
            <a:rPr lang="en-US" sz="2100" b="1" kern="1200"/>
            <a:t>incorrectly installed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Each </a:t>
          </a:r>
          <a:r>
            <a:rPr lang="en-US" sz="2100" b="1" kern="1200" dirty="0"/>
            <a:t>Operating System </a:t>
          </a:r>
          <a:r>
            <a:rPr lang="en-US" sz="2100" kern="1200" dirty="0"/>
            <a:t>(Windows, MacOS, Linux, …) may require </a:t>
          </a:r>
          <a:r>
            <a:rPr lang="en-US" sz="2100" b="1" kern="1200" dirty="0"/>
            <a:t>specific</a:t>
          </a:r>
          <a:r>
            <a:rPr lang="en-US" sz="2100" kern="1200" dirty="0"/>
            <a:t> </a:t>
          </a:r>
          <a:r>
            <a:rPr lang="en-US" sz="2100" b="1" kern="1200" dirty="0"/>
            <a:t>steps</a:t>
          </a:r>
          <a:endParaRPr lang="en-US" sz="2100" kern="1200" dirty="0"/>
        </a:p>
      </dsp:txBody>
      <dsp:txXfrm>
        <a:off x="0" y="2808505"/>
        <a:ext cx="5337975" cy="2116800"/>
      </dsp:txXfrm>
    </dsp:sp>
    <dsp:sp modelId="{2019A3F5-337B-446D-98EB-65D23D3FAA03}">
      <dsp:nvSpPr>
        <dsp:cNvPr id="0" name=""/>
        <dsp:cNvSpPr/>
      </dsp:nvSpPr>
      <dsp:spPr>
        <a:xfrm>
          <a:off x="266898" y="2498545"/>
          <a:ext cx="3736582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Cons:</a:t>
          </a:r>
          <a:endParaRPr lang="en-US" sz="2100" kern="1200"/>
        </a:p>
      </dsp:txBody>
      <dsp:txXfrm>
        <a:off x="297160" y="2528807"/>
        <a:ext cx="367605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CC6B6-D8BD-4D25-BCF1-9A9C316B3315}" type="datetimeFigureOut">
              <a:rPr lang="en-GB" smtClean="0"/>
              <a:t>19/04/2021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E903-2911-4937-B674-80A65DFCD8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244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12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87E903-2911-4937-B674-80A65DFCD8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38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4/19/2021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10" Type="http://schemas.openxmlformats.org/officeDocument/2006/relationships/image" Target="../media/image26.gif"/><Relationship Id="rId4" Type="http://schemas.openxmlformats.org/officeDocument/2006/relationships/image" Target="../media/image1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hyperlink" Target="https://github.com/Center-for-Health-Data-Science/PythonTsunami" TargetMode="External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April 21</a:t>
            </a:r>
            <a:r>
              <a:rPr lang="en-US" sz="2000" baseline="30000" dirty="0"/>
              <a:t>st</a:t>
            </a:r>
            <a:r>
              <a:rPr lang="en-US" sz="2000" dirty="0"/>
              <a:t>-23</a:t>
            </a:r>
            <a:r>
              <a:rPr lang="en-US" sz="2000" baseline="30000" dirty="0"/>
              <a:t>rd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</a:p>
          <a:p>
            <a:r>
              <a:rPr lang="en-US" sz="4000" b="1" dirty="0"/>
              <a:t>Installation and Tools</a:t>
            </a:r>
            <a:endParaRPr lang="en-GB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Jupyter Notebooks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install Jupyter Notebooks: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Open a Terminal 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Activate your environment: 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Use </a:t>
            </a:r>
            <a:r>
              <a:rPr lang="en-US" sz="2000" i="1" dirty="0">
                <a:solidFill>
                  <a:srgbClr val="000000"/>
                </a:solidFill>
              </a:rPr>
              <a:t>pip</a:t>
            </a:r>
            <a:r>
              <a:rPr lang="en-US" sz="2000" dirty="0">
                <a:solidFill>
                  <a:srgbClr val="000000"/>
                </a:solidFill>
              </a:rPr>
              <a:t> to install Jupyter</a:t>
            </a:r>
            <a:r>
              <a:rPr lang="en-US" sz="1200" dirty="0">
                <a:solidFill>
                  <a:srgbClr val="000000"/>
                </a:solidFill>
              </a:rPr>
              <a:t>*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pip install notebook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 start notebooks: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jupyter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notebook</a:t>
            </a:r>
            <a:endParaRPr lang="en-US" sz="2000" dirty="0">
              <a:solidFill>
                <a:srgbClr val="000000"/>
              </a:solidFill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0" name="Rectangle 39" descr="Computer">
            <a:extLst>
              <a:ext uri="{FF2B5EF4-FFF2-40B4-BE49-F238E27FC236}">
                <a16:creationId xmlns:a16="http://schemas.microsoft.com/office/drawing/2014/main" id="{4CA8F1C8-1AFE-4E3D-A3AE-2C120236A52B}"/>
              </a:ext>
            </a:extLst>
          </p:cNvPr>
          <p:cNvSpPr/>
          <p:nvPr/>
        </p:nvSpPr>
        <p:spPr>
          <a:xfrm>
            <a:off x="5009172" y="92941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8FEA1A-185F-4D9A-AAF0-BD67E39BF1F4}"/>
              </a:ext>
            </a:extLst>
          </p:cNvPr>
          <p:cNvSpPr/>
          <p:nvPr/>
        </p:nvSpPr>
        <p:spPr>
          <a:xfrm>
            <a:off x="4930558" y="525246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ectangle 41" descr="Pencil">
            <a:extLst>
              <a:ext uri="{FF2B5EF4-FFF2-40B4-BE49-F238E27FC236}">
                <a16:creationId xmlns:a16="http://schemas.microsoft.com/office/drawing/2014/main" id="{B0CB641A-9A4F-41B4-951B-BEAA7B1A35C9}"/>
              </a:ext>
            </a:extLst>
          </p:cNvPr>
          <p:cNvSpPr/>
          <p:nvPr/>
        </p:nvSpPr>
        <p:spPr>
          <a:xfrm>
            <a:off x="5178931" y="773619"/>
            <a:ext cx="668696" cy="66869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45643-408C-44A8-B3B9-CB2CF88DA740}"/>
              </a:ext>
            </a:extLst>
          </p:cNvPr>
          <p:cNvSpPr txBox="1"/>
          <p:nvPr/>
        </p:nvSpPr>
        <p:spPr>
          <a:xfrm>
            <a:off x="0" y="6582871"/>
            <a:ext cx="4798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*This is where some OS may start complaining </a:t>
            </a:r>
            <a:endParaRPr lang="en-GB" sz="1000" dirty="0"/>
          </a:p>
        </p:txBody>
      </p:sp>
      <p:pic>
        <p:nvPicPr>
          <p:cNvPr id="2056" name="Picture 8" descr="The Jupyter Notebook — Jupyter Notebook 6.2.0 documentation">
            <a:extLst>
              <a:ext uri="{FF2B5EF4-FFF2-40B4-BE49-F238E27FC236}">
                <a16:creationId xmlns:a16="http://schemas.microsoft.com/office/drawing/2014/main" id="{0098DA86-74B4-435C-9047-47DB5E249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69" y="4848224"/>
            <a:ext cx="4745430" cy="18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4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Colab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67" y="2319768"/>
            <a:ext cx="5135293" cy="2240094"/>
          </a:xfrm>
        </p:spPr>
        <p:txBody>
          <a:bodyPr anchor="t">
            <a:noAutofit/>
          </a:bodyPr>
          <a:lstStyle/>
          <a:p>
            <a:r>
              <a:rPr lang="en-US" sz="1800" b="1" dirty="0" err="1"/>
              <a:t>Colab</a:t>
            </a:r>
            <a:r>
              <a:rPr lang="en-US" sz="1800" dirty="0"/>
              <a:t> (</a:t>
            </a:r>
            <a:r>
              <a:rPr lang="en-US" sz="1800" dirty="0" err="1"/>
              <a:t>Colaboratory</a:t>
            </a:r>
            <a:r>
              <a:rPr lang="en-US" sz="1800" dirty="0"/>
              <a:t>) is a tool to </a:t>
            </a:r>
            <a:r>
              <a:rPr lang="en-US" sz="1800" b="1" dirty="0"/>
              <a:t>write</a:t>
            </a:r>
            <a:r>
              <a:rPr lang="en-US" sz="1800" dirty="0"/>
              <a:t>, </a:t>
            </a:r>
            <a:r>
              <a:rPr lang="en-US" sz="1800" b="1" dirty="0"/>
              <a:t>execute</a:t>
            </a:r>
            <a:r>
              <a:rPr lang="en-US" sz="1800" dirty="0"/>
              <a:t> and </a:t>
            </a:r>
            <a:r>
              <a:rPr lang="en-US" sz="1800" b="1" dirty="0"/>
              <a:t>share</a:t>
            </a:r>
            <a:r>
              <a:rPr lang="en-US" sz="1800" dirty="0"/>
              <a:t> </a:t>
            </a:r>
            <a:r>
              <a:rPr lang="en-US" sz="1800" b="1" dirty="0"/>
              <a:t>python code </a:t>
            </a:r>
            <a:r>
              <a:rPr lang="en-US" sz="1800" dirty="0"/>
              <a:t>through the </a:t>
            </a:r>
            <a:r>
              <a:rPr lang="en-US" sz="1800" b="1" dirty="0"/>
              <a:t>browser</a:t>
            </a:r>
            <a:endParaRPr lang="en-US" sz="1800" dirty="0"/>
          </a:p>
          <a:p>
            <a:r>
              <a:rPr lang="en-US" sz="1800" dirty="0" err="1"/>
              <a:t>Colab</a:t>
            </a:r>
            <a:r>
              <a:rPr lang="en-US" sz="1800" dirty="0"/>
              <a:t> is especially well suited to </a:t>
            </a:r>
            <a:r>
              <a:rPr lang="en-US" sz="1800" b="1" dirty="0"/>
              <a:t>machine learning</a:t>
            </a:r>
            <a:r>
              <a:rPr lang="en-US" sz="1800" dirty="0"/>
              <a:t>, </a:t>
            </a:r>
            <a:r>
              <a:rPr lang="en-US" sz="1800" b="1" dirty="0"/>
              <a:t>data analysis</a:t>
            </a:r>
            <a:r>
              <a:rPr lang="en-US" sz="1800" dirty="0"/>
              <a:t> and </a:t>
            </a:r>
            <a:r>
              <a:rPr lang="en-US" sz="1800" b="1" dirty="0"/>
              <a:t>education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Colab</a:t>
            </a:r>
            <a:r>
              <a:rPr lang="en-US" sz="1800" dirty="0"/>
              <a:t> is a </a:t>
            </a:r>
            <a:r>
              <a:rPr lang="en-US" sz="1800" b="1" dirty="0"/>
              <a:t>hosted Jupyter notebook service</a:t>
            </a:r>
            <a:r>
              <a:rPr lang="en-US" sz="1800" dirty="0"/>
              <a:t> that requires </a:t>
            </a:r>
            <a:r>
              <a:rPr lang="en-US" sz="1800" b="1" u="sng" dirty="0"/>
              <a:t>no setup</a:t>
            </a:r>
            <a:r>
              <a:rPr lang="en-US" sz="1800" u="sng" dirty="0"/>
              <a:t> </a:t>
            </a:r>
            <a:r>
              <a:rPr lang="en-US" sz="1800" dirty="0"/>
              <a:t>to use, while providing </a:t>
            </a:r>
            <a:r>
              <a:rPr lang="en-US" sz="1800" b="1" u="sng" dirty="0"/>
              <a:t>free access</a:t>
            </a:r>
            <a:r>
              <a:rPr lang="en-US" sz="1800" dirty="0"/>
              <a:t> to computing </a:t>
            </a:r>
            <a:r>
              <a:rPr lang="en-US" sz="1800" b="1" u="sng" dirty="0"/>
              <a:t>resources</a:t>
            </a:r>
            <a:r>
              <a:rPr lang="en-US" sz="1800" dirty="0"/>
              <a:t> including GPUs</a:t>
            </a:r>
          </a:p>
          <a:p>
            <a:r>
              <a:rPr lang="en-US" sz="1800" dirty="0"/>
              <a:t>It is </a:t>
            </a:r>
            <a:r>
              <a:rPr lang="en-US" sz="1800" b="1" dirty="0"/>
              <a:t>connected</a:t>
            </a:r>
            <a:r>
              <a:rPr lang="en-US" sz="1800" dirty="0"/>
              <a:t> to a </a:t>
            </a:r>
            <a:r>
              <a:rPr lang="en-US" sz="1800" b="1" dirty="0"/>
              <a:t>Google account</a:t>
            </a:r>
            <a:r>
              <a:rPr lang="en-US" sz="1800" dirty="0"/>
              <a:t> and </a:t>
            </a:r>
            <a:r>
              <a:rPr lang="en-US" sz="1800" b="1" dirty="0"/>
              <a:t>data</a:t>
            </a:r>
            <a:r>
              <a:rPr lang="en-US" sz="1800" dirty="0"/>
              <a:t> can be </a:t>
            </a:r>
            <a:r>
              <a:rPr lang="en-US" sz="1800" b="1" dirty="0"/>
              <a:t>accessed</a:t>
            </a:r>
            <a:r>
              <a:rPr lang="en-US" sz="1800" dirty="0"/>
              <a:t> through </a:t>
            </a:r>
            <a:r>
              <a:rPr lang="en-US" sz="1800" b="1" dirty="0"/>
              <a:t>Google Drive</a:t>
            </a:r>
            <a:r>
              <a:rPr lang="en-US" sz="1800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759F40-E7D0-46D2-960F-9E85271FC273}"/>
              </a:ext>
            </a:extLst>
          </p:cNvPr>
          <p:cNvSpPr/>
          <p:nvPr/>
        </p:nvSpPr>
        <p:spPr>
          <a:xfrm>
            <a:off x="2170739" y="2700622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Laptop">
            <a:extLst>
              <a:ext uri="{FF2B5EF4-FFF2-40B4-BE49-F238E27FC236}">
                <a16:creationId xmlns:a16="http://schemas.microsoft.com/office/drawing/2014/main" id="{23D7A241-0B03-4ABE-BBFE-CDE771DAA4CB}"/>
              </a:ext>
            </a:extLst>
          </p:cNvPr>
          <p:cNvSpPr/>
          <p:nvPr/>
        </p:nvSpPr>
        <p:spPr>
          <a:xfrm>
            <a:off x="2419112" y="2948995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2" name="Picture 2" descr="What is Google Colab?">
            <a:extLst>
              <a:ext uri="{FF2B5EF4-FFF2-40B4-BE49-F238E27FC236}">
                <a16:creationId xmlns:a16="http://schemas.microsoft.com/office/drawing/2014/main" id="{1C2B7FB1-18B3-45C8-BC22-901168E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06" y="235582"/>
            <a:ext cx="4511815" cy="19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57541F-6C83-40BA-BF8D-00616E2DCB31}"/>
              </a:ext>
            </a:extLst>
          </p:cNvPr>
          <p:cNvSpPr txBox="1"/>
          <p:nvPr/>
        </p:nvSpPr>
        <p:spPr>
          <a:xfrm>
            <a:off x="7152041" y="5631485"/>
            <a:ext cx="349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hlinkClick r:id="rId5"/>
              </a:rPr>
              <a:t>https://colab.research.google.com/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694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Taking Control of Your Code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5668673" y="1394617"/>
            <a:ext cx="42197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ym typeface="Wingdings" panose="05000000000000000000" pitchFamily="2" charset="2"/>
              </a:rPr>
              <a:t>Version control</a:t>
            </a:r>
            <a:r>
              <a:rPr lang="en-US" b="1" dirty="0">
                <a:sym typeface="Wingdings" panose="05000000000000000000" pitchFamily="2" charset="2"/>
              </a:rPr>
              <a:t>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It is a system that</a:t>
            </a:r>
            <a:r>
              <a:rPr lang="en-US" b="1" dirty="0">
                <a:sym typeface="Wingdings" panose="05000000000000000000" pitchFamily="2" charset="2"/>
              </a:rPr>
              <a:t> records changes </a:t>
            </a:r>
            <a:r>
              <a:rPr lang="en-US" dirty="0">
                <a:sym typeface="Wingdings" panose="05000000000000000000" pitchFamily="2" charset="2"/>
              </a:rPr>
              <a:t>to a file or set of files over time so that you can </a:t>
            </a:r>
            <a:r>
              <a:rPr lang="en-US" b="1" dirty="0">
                <a:sym typeface="Wingdings" panose="05000000000000000000" pitchFamily="2" charset="2"/>
              </a:rPr>
              <a:t>recall specific versions </a:t>
            </a:r>
            <a:r>
              <a:rPr lang="en-US" dirty="0">
                <a:sym typeface="Wingdings" panose="05000000000000000000" pitchFamily="2" charset="2"/>
              </a:rPr>
              <a:t>(history)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Important</a:t>
            </a:r>
            <a:r>
              <a:rPr lang="en-US" dirty="0">
                <a:sym typeface="Wingdings" panose="05000000000000000000" pitchFamily="2" charset="2"/>
              </a:rPr>
              <a:t> in coding, especially when the code is accessed by “many” people (&gt;1)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A good way to </a:t>
            </a:r>
            <a:r>
              <a:rPr lang="en-US" b="1" dirty="0">
                <a:sym typeface="Wingdings" panose="05000000000000000000" pitchFamily="2" charset="2"/>
              </a:rPr>
              <a:t>share your code </a:t>
            </a:r>
            <a:r>
              <a:rPr lang="en-US" dirty="0">
                <a:sym typeface="Wingdings" panose="05000000000000000000" pitchFamily="2" charset="2"/>
              </a:rPr>
              <a:t>with others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62D89-F600-4DC6-823F-C2C4B4C675BA}"/>
              </a:ext>
            </a:extLst>
          </p:cNvPr>
          <p:cNvGrpSpPr/>
          <p:nvPr/>
        </p:nvGrpSpPr>
        <p:grpSpPr>
          <a:xfrm>
            <a:off x="5957623" y="25460"/>
            <a:ext cx="6304895" cy="1168040"/>
            <a:chOff x="5957623" y="25460"/>
            <a:chExt cx="6304895" cy="11680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5EA6B1-3D3A-4459-8E94-E2A4FE5BF3B8}"/>
                </a:ext>
              </a:extLst>
            </p:cNvPr>
            <p:cNvGrpSpPr/>
            <p:nvPr/>
          </p:nvGrpSpPr>
          <p:grpSpPr>
            <a:xfrm>
              <a:off x="8327873" y="25460"/>
              <a:ext cx="1421437" cy="826593"/>
              <a:chOff x="8253774" y="332624"/>
              <a:chExt cx="1421437" cy="82659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3F2EE1-613A-4A1B-BAB8-FDB9A3B56AF8}"/>
                  </a:ext>
                </a:extLst>
              </p:cNvPr>
              <p:cNvSpPr txBox="1"/>
              <p:nvPr/>
            </p:nvSpPr>
            <p:spPr>
              <a:xfrm>
                <a:off x="8253774" y="912996"/>
                <a:ext cx="1421437" cy="246221"/>
              </a:xfrm>
              <a:prstGeom prst="rect">
                <a:avLst/>
              </a:prstGeom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manuscript_draft3.doc</a:t>
                </a:r>
                <a:endParaRPr lang="en-GB" sz="1000" dirty="0"/>
              </a:p>
            </p:txBody>
          </p:sp>
          <p:pic>
            <p:nvPicPr>
              <p:cNvPr id="22" name="Graphic 21" descr="Monster Truck outline">
                <a:extLst>
                  <a:ext uri="{FF2B5EF4-FFF2-40B4-BE49-F238E27FC236}">
                    <a16:creationId xmlns:a16="http://schemas.microsoft.com/office/drawing/2014/main" id="{9A58343A-8991-4996-B267-D386305C2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97118" y="332624"/>
                <a:ext cx="624548" cy="62454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6C95B6-D369-40E2-BCAA-9EC2D73D194A}"/>
                </a:ext>
              </a:extLst>
            </p:cNvPr>
            <p:cNvGrpSpPr/>
            <p:nvPr/>
          </p:nvGrpSpPr>
          <p:grpSpPr>
            <a:xfrm>
              <a:off x="7112403" y="29506"/>
              <a:ext cx="1421437" cy="803694"/>
              <a:chOff x="7041401" y="380745"/>
              <a:chExt cx="1421437" cy="8036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FB0E9-C15B-4939-981D-4A043228109E}"/>
                  </a:ext>
                </a:extLst>
              </p:cNvPr>
              <p:cNvSpPr txBox="1"/>
              <p:nvPr/>
            </p:nvSpPr>
            <p:spPr>
              <a:xfrm>
                <a:off x="7041401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manuscript_draft2.doc</a:t>
                </a:r>
                <a:endParaRPr lang="en-GB" sz="1000" dirty="0"/>
              </a:p>
            </p:txBody>
          </p:sp>
          <p:pic>
            <p:nvPicPr>
              <p:cNvPr id="28" name="Graphic 27" descr="Scooter outline">
                <a:extLst>
                  <a:ext uri="{FF2B5EF4-FFF2-40B4-BE49-F238E27FC236}">
                    <a16:creationId xmlns:a16="http://schemas.microsoft.com/office/drawing/2014/main" id="{53464DFC-D75B-449E-BFA1-580464D6F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8618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ACC754-7875-4551-9FE2-7D1E66D3B4BE}"/>
                </a:ext>
              </a:extLst>
            </p:cNvPr>
            <p:cNvGrpSpPr/>
            <p:nvPr/>
          </p:nvGrpSpPr>
          <p:grpSpPr>
            <a:xfrm>
              <a:off x="5957623" y="29506"/>
              <a:ext cx="1421437" cy="803694"/>
              <a:chOff x="5850189" y="380745"/>
              <a:chExt cx="1421437" cy="8036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B67E5-688C-49CC-A660-D34CDDCE7278}"/>
                  </a:ext>
                </a:extLst>
              </p:cNvPr>
              <p:cNvSpPr txBox="1"/>
              <p:nvPr/>
            </p:nvSpPr>
            <p:spPr>
              <a:xfrm>
                <a:off x="5850189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manuscript_draft.doc</a:t>
                </a:r>
                <a:endParaRPr lang="en-GB" sz="1000" dirty="0"/>
              </a:p>
            </p:txBody>
          </p:sp>
          <p:pic>
            <p:nvPicPr>
              <p:cNvPr id="30" name="Graphic 29" descr="Tricycle outline">
                <a:extLst>
                  <a:ext uri="{FF2B5EF4-FFF2-40B4-BE49-F238E27FC236}">
                    <a16:creationId xmlns:a16="http://schemas.microsoft.com/office/drawing/2014/main" id="{DFEB59A0-8754-4F24-BCF6-6F223D3E9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17406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208FB7-CCC6-45DB-910F-78E9E1A1E935}"/>
                </a:ext>
              </a:extLst>
            </p:cNvPr>
            <p:cNvGrpSpPr/>
            <p:nvPr/>
          </p:nvGrpSpPr>
          <p:grpSpPr>
            <a:xfrm>
              <a:off x="9555482" y="29506"/>
              <a:ext cx="1421437" cy="822547"/>
              <a:chOff x="9501715" y="332624"/>
              <a:chExt cx="1421437" cy="822547"/>
            </a:xfrm>
          </p:grpSpPr>
          <p:pic>
            <p:nvPicPr>
              <p:cNvPr id="9" name="Graphic 8" descr="Airplane outline">
                <a:extLst>
                  <a:ext uri="{FF2B5EF4-FFF2-40B4-BE49-F238E27FC236}">
                    <a16:creationId xmlns:a16="http://schemas.microsoft.com/office/drawing/2014/main" id="{695D1017-DF03-442D-AB54-648174CFF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01399" y="332624"/>
                <a:ext cx="624548" cy="62454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0B2B78-9B0A-4EF4-8482-8921D90318CF}"/>
                  </a:ext>
                </a:extLst>
              </p:cNvPr>
              <p:cNvSpPr txBox="1"/>
              <p:nvPr/>
            </p:nvSpPr>
            <p:spPr>
              <a:xfrm>
                <a:off x="9501715" y="908950"/>
                <a:ext cx="1421437" cy="24622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manuscript_final1.doc</a:t>
                </a:r>
                <a:endParaRPr lang="en-GB" sz="1000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C0EDE6D-E203-4B79-8608-2AC49A961A02}"/>
                </a:ext>
              </a:extLst>
            </p:cNvPr>
            <p:cNvGrpSpPr/>
            <p:nvPr/>
          </p:nvGrpSpPr>
          <p:grpSpPr>
            <a:xfrm>
              <a:off x="10841081" y="29506"/>
              <a:ext cx="1421437" cy="1163994"/>
              <a:chOff x="10106375" y="1525458"/>
              <a:chExt cx="1421437" cy="1163994"/>
            </a:xfrm>
          </p:grpSpPr>
          <p:pic>
            <p:nvPicPr>
              <p:cNvPr id="24" name="Graphic 23" descr="Pegasus outline">
                <a:extLst>
                  <a:ext uri="{FF2B5EF4-FFF2-40B4-BE49-F238E27FC236}">
                    <a16:creationId xmlns:a16="http://schemas.microsoft.com/office/drawing/2014/main" id="{2479EA93-1BC5-4D51-8F90-FA63608A9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73592" y="1525458"/>
                <a:ext cx="687003" cy="68700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CDF26C-6B1D-4873-8EF6-100D366903ED}"/>
                  </a:ext>
                </a:extLst>
              </p:cNvPr>
              <p:cNvSpPr txBox="1"/>
              <p:nvPr/>
            </p:nvSpPr>
            <p:spPr>
              <a:xfrm>
                <a:off x="10106375" y="2135454"/>
                <a:ext cx="1421437" cy="553998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manuscript_final33_mod_JADH_GGS_final44_reviewed_FH_2.2.1.doc</a:t>
                </a:r>
                <a:endParaRPr lang="en-GB" sz="1000" dirty="0"/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F9C639-6B3A-4390-A65E-59F3248E7F6B}"/>
                </a:ext>
              </a:extLst>
            </p:cNvPr>
            <p:cNvSpPr/>
            <p:nvPr/>
          </p:nvSpPr>
          <p:spPr>
            <a:xfrm>
              <a:off x="10508112" y="34493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D6982C-4D69-42D9-97C4-E83E1F892CD0}"/>
                </a:ext>
              </a:extLst>
            </p:cNvPr>
            <p:cNvSpPr/>
            <p:nvPr/>
          </p:nvSpPr>
          <p:spPr>
            <a:xfrm>
              <a:off x="10693892" y="33922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5E5D2F-FC49-41EF-B995-94813EBAE18F}"/>
                </a:ext>
              </a:extLst>
            </p:cNvPr>
            <p:cNvSpPr/>
            <p:nvPr/>
          </p:nvSpPr>
          <p:spPr>
            <a:xfrm>
              <a:off x="10880837" y="345504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5" name="Google Shape;184;p13" descr="Google Shape;184;p13">
            <a:extLst>
              <a:ext uri="{FF2B5EF4-FFF2-40B4-BE49-F238E27FC236}">
                <a16:creationId xmlns:a16="http://schemas.microsoft.com/office/drawing/2014/main" id="{885BE074-1106-49A0-915B-A8817FDEF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844" y="2210634"/>
            <a:ext cx="2263600" cy="193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60C5D3-ACD9-4408-84D1-D905167DB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9980" y="5951692"/>
            <a:ext cx="1495464" cy="845618"/>
          </a:xfrm>
          <a:prstGeom prst="rect">
            <a:avLst/>
          </a:prstGeom>
        </p:spPr>
      </p:pic>
      <p:pic>
        <p:nvPicPr>
          <p:cNvPr id="49" name="Picture 48" descr="Logo, icon, company name&#10;&#10;Description automatically generated">
            <a:extLst>
              <a:ext uri="{FF2B5EF4-FFF2-40B4-BE49-F238E27FC236}">
                <a16:creationId xmlns:a16="http://schemas.microsoft.com/office/drawing/2014/main" id="{DB40BF70-12D2-4957-9856-D55FE56AB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48" y="6218729"/>
            <a:ext cx="639271" cy="6392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A3AA88-BD09-4560-9A72-E17FA7284CE6}"/>
              </a:ext>
            </a:extLst>
          </p:cNvPr>
          <p:cNvSpPr txBox="1"/>
          <p:nvPr/>
        </p:nvSpPr>
        <p:spPr>
          <a:xfrm>
            <a:off x="10341431" y="5797803"/>
            <a:ext cx="131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Recommended</a:t>
            </a:r>
            <a:endParaRPr lang="en-GB" sz="1400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8245FE-B13F-4145-B7C5-8755A7137B7B}"/>
              </a:ext>
            </a:extLst>
          </p:cNvPr>
          <p:cNvSpPr/>
          <p:nvPr/>
        </p:nvSpPr>
        <p:spPr>
          <a:xfrm>
            <a:off x="10038170" y="5858634"/>
            <a:ext cx="2153830" cy="99009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1C487F-BE0D-4C12-8AEA-25924DCA2250}"/>
              </a:ext>
            </a:extLst>
          </p:cNvPr>
          <p:cNvCxnSpPr>
            <a:cxnSpLocks/>
          </p:cNvCxnSpPr>
          <p:nvPr/>
        </p:nvCxnSpPr>
        <p:spPr>
          <a:xfrm flipV="1">
            <a:off x="5931639" y="1229865"/>
            <a:ext cx="6173805" cy="1618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90D9EE-34D9-47A7-AC0E-577FC5FABF68}"/>
              </a:ext>
            </a:extLst>
          </p:cNvPr>
          <p:cNvSpPr txBox="1"/>
          <p:nvPr/>
        </p:nvSpPr>
        <p:spPr>
          <a:xfrm>
            <a:off x="3561122" y="6142153"/>
            <a:ext cx="648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5"/>
              </a:rPr>
              <a:t>https://github.com/Center-for-Health-Data-Science/PythonTsunami</a:t>
            </a:r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ABEB17-FB75-4E19-AA7A-213C1E188C2A}"/>
              </a:ext>
            </a:extLst>
          </p:cNvPr>
          <p:cNvSpPr txBox="1"/>
          <p:nvPr/>
        </p:nvSpPr>
        <p:spPr>
          <a:xfrm>
            <a:off x="5668673" y="4810715"/>
            <a:ext cx="571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</a:t>
            </a:r>
            <a:r>
              <a:rPr lang="en-US" dirty="0">
                <a:sym typeface="Wingdings" panose="05000000000000000000" pitchFamily="2" charset="2"/>
              </a:rPr>
              <a:t> is a software for </a:t>
            </a:r>
            <a:r>
              <a:rPr lang="en-US" b="1" dirty="0">
                <a:sym typeface="Wingdings" panose="05000000000000000000" pitchFamily="2" charset="2"/>
              </a:rPr>
              <a:t>tracking changes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ym typeface="Wingdings" panose="05000000000000000000" pitchFamily="2" charset="2"/>
              </a:rPr>
              <a:t>coordinating </a:t>
            </a:r>
            <a:r>
              <a:rPr lang="en-US" dirty="0">
                <a:sym typeface="Wingdings" panose="05000000000000000000" pitchFamily="2" charset="2"/>
              </a:rPr>
              <a:t>work among collaborators developing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GitHub </a:t>
            </a:r>
            <a:r>
              <a:rPr lang="en-US" dirty="0">
                <a:sym typeface="Wingdings" panose="05000000000000000000" pitchFamily="2" charset="2"/>
              </a:rPr>
              <a:t>facilitates access to Git’s functionality</a:t>
            </a: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D9C7118-DB78-4470-8EC6-BCBC3C18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4901664"/>
            <a:ext cx="577688" cy="2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Logo | Symbol, History, PNG (3840*2160)">
            <a:extLst>
              <a:ext uri="{FF2B5EF4-FFF2-40B4-BE49-F238E27FC236}">
                <a16:creationId xmlns:a16="http://schemas.microsoft.com/office/drawing/2014/main" id="{871F642D-5AA0-4CE2-A908-9BABF921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5295251"/>
            <a:ext cx="727742" cy="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4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98413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Setting up Python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534C9D-12B2-4B86-9BC0-4CA7CA22BE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16843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6839F3F0-76EF-4C84-A794-15B85E17E60E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765F6AC2-7663-4064-8FEC-9E7B0C44934E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Miniconda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a free minimal installer for </a:t>
            </a:r>
            <a:r>
              <a:rPr lang="en-US" b="1" dirty="0" err="1">
                <a:solidFill>
                  <a:schemeClr val="bg1"/>
                </a:solidFill>
              </a:rPr>
              <a:t>conda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an open source </a:t>
            </a:r>
            <a:r>
              <a:rPr lang="en-US" sz="1400" b="1" dirty="0">
                <a:solidFill>
                  <a:schemeClr val="bg1"/>
                </a:solidFill>
              </a:rPr>
              <a:t>package management system </a:t>
            </a:r>
            <a:r>
              <a:rPr lang="en-US" sz="1400" dirty="0">
                <a:solidFill>
                  <a:schemeClr val="bg1"/>
                </a:solidFill>
              </a:rPr>
              <a:t>that quickly </a:t>
            </a:r>
            <a:r>
              <a:rPr lang="en-US" sz="1400" b="1" dirty="0">
                <a:solidFill>
                  <a:schemeClr val="bg1"/>
                </a:solidFill>
              </a:rPr>
              <a:t>installs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runs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>
                <a:solidFill>
                  <a:schemeClr val="bg1"/>
                </a:solidFill>
              </a:rPr>
              <a:t>updates</a:t>
            </a:r>
            <a:r>
              <a:rPr lang="en-US" sz="1400" dirty="0">
                <a:solidFill>
                  <a:schemeClr val="bg1"/>
                </a:solidFill>
              </a:rPr>
              <a:t> packages and their dependencies. Runs on </a:t>
            </a:r>
            <a:r>
              <a:rPr lang="en-US" sz="1400" b="1" dirty="0">
                <a:solidFill>
                  <a:schemeClr val="bg1"/>
                </a:solidFill>
              </a:rPr>
              <a:t>Windows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1" dirty="0">
                <a:solidFill>
                  <a:schemeClr val="bg1"/>
                </a:solidFill>
              </a:rPr>
              <a:t>macOS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b="1" dirty="0" err="1">
                <a:solidFill>
                  <a:schemeClr val="bg1"/>
                </a:solidFill>
              </a:rPr>
              <a:t>linux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Find your Operating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Download Python 3.8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Install it following the steps and make sure to check: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Virtual Environments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Python apps</a:t>
            </a:r>
            <a:r>
              <a:rPr lang="en-US" sz="1700" dirty="0"/>
              <a:t> will often use </a:t>
            </a:r>
            <a:r>
              <a:rPr lang="en-US" sz="1700" b="1" dirty="0"/>
              <a:t>packages and modules</a:t>
            </a:r>
            <a:r>
              <a:rPr lang="en-US" sz="1700" dirty="0"/>
              <a:t> that are </a:t>
            </a:r>
            <a:r>
              <a:rPr lang="en-US" sz="1700" b="1" dirty="0"/>
              <a:t>not part of the standard library</a:t>
            </a:r>
          </a:p>
          <a:p>
            <a:r>
              <a:rPr lang="en-US" sz="1700" b="0" i="0" dirty="0">
                <a:solidFill>
                  <a:srgbClr val="222222"/>
                </a:solidFill>
                <a:effectLst/>
              </a:rPr>
              <a:t>Apps sometimes need a </a:t>
            </a:r>
            <a:r>
              <a:rPr lang="en-US" sz="1700" b="1" i="0" dirty="0">
                <a:solidFill>
                  <a:srgbClr val="222222"/>
                </a:solidFill>
                <a:effectLst/>
              </a:rPr>
              <a:t>specific version of a library</a:t>
            </a:r>
          </a:p>
          <a:p>
            <a:r>
              <a:rPr lang="en-US" sz="1700" dirty="0"/>
              <a:t>This means,</a:t>
            </a:r>
            <a:r>
              <a:rPr lang="en-US" sz="1700" b="1" dirty="0"/>
              <a:t> one single Python installation may not meet the requirements of every application</a:t>
            </a:r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r>
              <a:rPr lang="en-US" sz="1700" dirty="0"/>
              <a:t>The </a:t>
            </a:r>
            <a:r>
              <a:rPr lang="en-US" sz="1700" b="1" dirty="0"/>
              <a:t>solution</a:t>
            </a:r>
            <a:r>
              <a:rPr lang="en-US" sz="1700" dirty="0"/>
              <a:t> is to </a:t>
            </a:r>
            <a:r>
              <a:rPr lang="en-US" sz="1700" b="1" dirty="0"/>
              <a:t>create a virtual environment</a:t>
            </a:r>
            <a:r>
              <a:rPr lang="en-US" sz="1700" dirty="0"/>
              <a:t>, a self-contained directory that contains </a:t>
            </a:r>
            <a:r>
              <a:rPr lang="en-US" sz="1700" b="1" dirty="0"/>
              <a:t>a Python installation</a:t>
            </a:r>
            <a:r>
              <a:rPr lang="en-US" sz="1700" dirty="0"/>
              <a:t> (version) and the </a:t>
            </a:r>
            <a:r>
              <a:rPr lang="en-US" sz="1700" b="1" dirty="0"/>
              <a:t>necessary packages</a:t>
            </a:r>
            <a:endParaRPr lang="en-GB" sz="1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A4F7B3-63F1-482F-9E06-3E25D0A06A9B}"/>
              </a:ext>
            </a:extLst>
          </p:cNvPr>
          <p:cNvSpPr/>
          <p:nvPr/>
        </p:nvSpPr>
        <p:spPr>
          <a:xfrm>
            <a:off x="1741379" y="3107539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Mitochondria">
            <a:extLst>
              <a:ext uri="{FF2B5EF4-FFF2-40B4-BE49-F238E27FC236}">
                <a16:creationId xmlns:a16="http://schemas.microsoft.com/office/drawing/2014/main" id="{66175183-C799-4440-B465-F8F48F3BF24D}"/>
              </a:ext>
            </a:extLst>
          </p:cNvPr>
          <p:cNvSpPr/>
          <p:nvPr/>
        </p:nvSpPr>
        <p:spPr>
          <a:xfrm>
            <a:off x="1989752" y="3355912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77E2E-760B-494D-8F7A-B809DE2CDB0C}"/>
              </a:ext>
            </a:extLst>
          </p:cNvPr>
          <p:cNvGrpSpPr/>
          <p:nvPr/>
        </p:nvGrpSpPr>
        <p:grpSpPr>
          <a:xfrm>
            <a:off x="6574660" y="2238780"/>
            <a:ext cx="4410792" cy="1712073"/>
            <a:chOff x="6129409" y="3475119"/>
            <a:chExt cx="5470100" cy="21232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191ABB-7E95-4560-A011-A8C063F36B2C}"/>
                </a:ext>
              </a:extLst>
            </p:cNvPr>
            <p:cNvSpPr/>
            <p:nvPr/>
          </p:nvSpPr>
          <p:spPr>
            <a:xfrm>
              <a:off x="6129409" y="3669534"/>
              <a:ext cx="907547" cy="5263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C3ECF8-9232-47D7-BCF7-A046E3C864FA}"/>
                </a:ext>
              </a:extLst>
            </p:cNvPr>
            <p:cNvSpPr/>
            <p:nvPr/>
          </p:nvSpPr>
          <p:spPr>
            <a:xfrm>
              <a:off x="7650229" y="3889573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Python 3.7</a:t>
              </a:r>
              <a:endParaRPr lang="en-GB" sz="1400" dirty="0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C6AB472-B433-4AEA-8A58-97F8E12DBD2F}"/>
                </a:ext>
              </a:extLst>
            </p:cNvPr>
            <p:cNvSpPr/>
            <p:nvPr/>
          </p:nvSpPr>
          <p:spPr>
            <a:xfrm>
              <a:off x="10045626" y="3475119"/>
              <a:ext cx="1553883" cy="821093"/>
            </a:xfrm>
            <a:prstGeom prst="diamond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1.0</a:t>
              </a:r>
              <a:endParaRPr lang="en-GB" sz="1200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B0E80-F7C0-4955-A58B-4DA2E73C110D}"/>
                </a:ext>
              </a:extLst>
            </p:cNvPr>
            <p:cNvSpPr/>
            <p:nvPr/>
          </p:nvSpPr>
          <p:spPr>
            <a:xfrm>
              <a:off x="6150589" y="4310844"/>
              <a:ext cx="913499" cy="52632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0599C9F-7B3D-4695-896F-8F53C45A6F88}"/>
                </a:ext>
              </a:extLst>
            </p:cNvPr>
            <p:cNvSpPr/>
            <p:nvPr/>
          </p:nvSpPr>
          <p:spPr>
            <a:xfrm>
              <a:off x="10033682" y="4597784"/>
              <a:ext cx="1553883" cy="746448"/>
            </a:xfrm>
            <a:prstGeom prst="diamond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Pandas 0.25</a:t>
              </a:r>
              <a:endParaRPr lang="en-GB" sz="1200" dirty="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0DA101-58A2-4AA1-B102-F078ADCD304D}"/>
                </a:ext>
              </a:extLst>
            </p:cNvPr>
            <p:cNvSpPr/>
            <p:nvPr/>
          </p:nvSpPr>
          <p:spPr>
            <a:xfrm>
              <a:off x="6130186" y="4986525"/>
              <a:ext cx="913499" cy="5263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BD3FDC-14EE-41FD-8A31-C973A626945A}"/>
                </a:ext>
              </a:extLst>
            </p:cNvPr>
            <p:cNvSpPr/>
            <p:nvPr/>
          </p:nvSpPr>
          <p:spPr>
            <a:xfrm>
              <a:off x="7650229" y="4908464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Python 3.8</a:t>
              </a:r>
              <a:endParaRPr lang="en-GB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CB0027-7BB7-457C-A7BB-D759776667B0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7306457" y="2607746"/>
            <a:ext cx="494510" cy="243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29952E-BDCF-444C-89E9-C549270DEF5B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9132662" y="2569823"/>
            <a:ext cx="599823" cy="2813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9D2A84-8970-48C3-AFF7-BADB74DE7B07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328334" y="2851124"/>
            <a:ext cx="472633" cy="27373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C2EC2A-0E90-4F7D-9788-8997AA626438}"/>
              </a:ext>
            </a:extLst>
          </p:cNvPr>
          <p:cNvCxnSpPr>
            <a:stCxn id="5" idx="6"/>
            <a:endCxn id="28" idx="1"/>
          </p:cNvCxnSpPr>
          <p:nvPr/>
        </p:nvCxnSpPr>
        <p:spPr>
          <a:xfrm>
            <a:off x="9132662" y="2851124"/>
            <a:ext cx="590192" cy="5938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6B9DDF2-EC45-4389-9F31-358F0DA4E557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7311883" y="3669695"/>
            <a:ext cx="489084" cy="30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4FD184-F198-458F-8A90-3D0F7603A0AD}"/>
              </a:ext>
            </a:extLst>
          </p:cNvPr>
          <p:cNvCxnSpPr>
            <a:stCxn id="31" idx="6"/>
            <a:endCxn id="28" idx="1"/>
          </p:cNvCxnSpPr>
          <p:nvPr/>
        </p:nvCxnSpPr>
        <p:spPr>
          <a:xfrm flipV="1">
            <a:off x="9132662" y="3444984"/>
            <a:ext cx="590192" cy="227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962825-A5E1-4B49-9B3E-89D01231BBA0}"/>
              </a:ext>
            </a:extLst>
          </p:cNvPr>
          <p:cNvGrpSpPr/>
          <p:nvPr/>
        </p:nvGrpSpPr>
        <p:grpSpPr>
          <a:xfrm>
            <a:off x="6460358" y="4970548"/>
            <a:ext cx="4639396" cy="1487090"/>
            <a:chOff x="6508749" y="5216732"/>
            <a:chExt cx="4639396" cy="148709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9C451DB-5187-4FEB-916F-FB707C10DC25}"/>
                </a:ext>
              </a:extLst>
            </p:cNvPr>
            <p:cNvSpPr/>
            <p:nvPr/>
          </p:nvSpPr>
          <p:spPr>
            <a:xfrm>
              <a:off x="6508749" y="5216733"/>
              <a:ext cx="736596" cy="4243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1</a:t>
              </a:r>
              <a:endParaRPr lang="en-GB" sz="1400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8F9935-98F6-4C66-B6E6-63CDC0A73C4A}"/>
                </a:ext>
              </a:extLst>
            </p:cNvPr>
            <p:cNvGrpSpPr/>
            <p:nvPr/>
          </p:nvGrpSpPr>
          <p:grpSpPr>
            <a:xfrm>
              <a:off x="7543250" y="5216732"/>
              <a:ext cx="3601395" cy="424399"/>
              <a:chOff x="7543250" y="5209597"/>
              <a:chExt cx="3601395" cy="424399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ECBD52E-82C7-49CF-A280-C68373B01BF9}"/>
                  </a:ext>
                </a:extLst>
              </p:cNvPr>
              <p:cNvSpPr/>
              <p:nvPr/>
            </p:nvSpPr>
            <p:spPr>
              <a:xfrm>
                <a:off x="7543250" y="5209597"/>
                <a:ext cx="3601395" cy="424399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1</a:t>
                </a:r>
                <a:endParaRPr lang="en-GB" sz="14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288ABDE-D918-4832-B2CE-2D215BF20C79}"/>
                  </a:ext>
                </a:extLst>
              </p:cNvPr>
              <p:cNvSpPr/>
              <p:nvPr/>
            </p:nvSpPr>
            <p:spPr>
              <a:xfrm>
                <a:off x="8763746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652C9136-C108-4DC8-BA1A-E4A29A0EA019}"/>
                  </a:ext>
                </a:extLst>
              </p:cNvPr>
              <p:cNvSpPr/>
              <p:nvPr/>
            </p:nvSpPr>
            <p:spPr>
              <a:xfrm>
                <a:off x="9859158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1.0</a:t>
                </a:r>
                <a:endParaRPr lang="en-GB" sz="1100" dirty="0"/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F4405E-B942-4AF8-9ADB-C6152388FB04}"/>
                </a:ext>
              </a:extLst>
            </p:cNvPr>
            <p:cNvCxnSpPr>
              <a:cxnSpLocks/>
              <a:stCxn id="72" idx="3"/>
              <a:endCxn id="79" idx="1"/>
            </p:cNvCxnSpPr>
            <p:nvPr/>
          </p:nvCxnSpPr>
          <p:spPr>
            <a:xfrm flipV="1">
              <a:off x="7245345" y="5428932"/>
              <a:ext cx="297905" cy="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468A7D5-2FC4-4F74-83DA-3511C72AADF7}"/>
                </a:ext>
              </a:extLst>
            </p:cNvPr>
            <p:cNvSpPr/>
            <p:nvPr/>
          </p:nvSpPr>
          <p:spPr>
            <a:xfrm>
              <a:off x="6508749" y="5782347"/>
              <a:ext cx="736596" cy="42439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2</a:t>
              </a:r>
              <a:endParaRPr lang="en-GB" sz="14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9BA0C7-2047-46F9-A829-F835E54BF0E9}"/>
                </a:ext>
              </a:extLst>
            </p:cNvPr>
            <p:cNvGrpSpPr/>
            <p:nvPr/>
          </p:nvGrpSpPr>
          <p:grpSpPr>
            <a:xfrm>
              <a:off x="7543250" y="5782346"/>
              <a:ext cx="3601395" cy="424399"/>
              <a:chOff x="7552035" y="5209597"/>
              <a:chExt cx="3601395" cy="424399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4436126-5F53-4583-BABA-48D2E5BA11A8}"/>
                  </a:ext>
                </a:extLst>
              </p:cNvPr>
              <p:cNvSpPr/>
              <p:nvPr/>
            </p:nvSpPr>
            <p:spPr>
              <a:xfrm>
                <a:off x="7552035" y="5209597"/>
                <a:ext cx="3601395" cy="424399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2</a:t>
                </a:r>
                <a:endParaRPr lang="en-GB" sz="14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F9701D8-0C0D-484F-8E6C-F30F6AF94072}"/>
                  </a:ext>
                </a:extLst>
              </p:cNvPr>
              <p:cNvSpPr/>
              <p:nvPr/>
            </p:nvSpPr>
            <p:spPr>
              <a:xfrm>
                <a:off x="8790133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Python 3.7</a:t>
                </a:r>
                <a:endParaRPr lang="en-GB" sz="1200" dirty="0"/>
              </a:p>
            </p:txBody>
          </p:sp>
          <p:sp>
            <p:nvSpPr>
              <p:cNvPr id="88" name="Diamond 87">
                <a:extLst>
                  <a:ext uri="{FF2B5EF4-FFF2-40B4-BE49-F238E27FC236}">
                    <a16:creationId xmlns:a16="http://schemas.microsoft.com/office/drawing/2014/main" id="{FCB9DC98-F186-435C-98E4-070802C54251}"/>
                  </a:ext>
                </a:extLst>
              </p:cNvPr>
              <p:cNvSpPr/>
              <p:nvPr/>
            </p:nvSpPr>
            <p:spPr>
              <a:xfrm>
                <a:off x="9885545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C91247-FB53-462D-AB68-8144AF42F59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7245345" y="5994546"/>
              <a:ext cx="297905" cy="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8949FFF-0184-469E-A0AE-C27EDB892AAF}"/>
                </a:ext>
              </a:extLst>
            </p:cNvPr>
            <p:cNvSpPr/>
            <p:nvPr/>
          </p:nvSpPr>
          <p:spPr>
            <a:xfrm>
              <a:off x="6508749" y="6279423"/>
              <a:ext cx="736596" cy="4243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App 3</a:t>
              </a:r>
              <a:endParaRPr lang="en-GB" sz="1400" dirty="0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CB26699-744D-458C-BFB3-FE01443EF5DF}"/>
                </a:ext>
              </a:extLst>
            </p:cNvPr>
            <p:cNvGrpSpPr/>
            <p:nvPr/>
          </p:nvGrpSpPr>
          <p:grpSpPr>
            <a:xfrm>
              <a:off x="7543250" y="6279422"/>
              <a:ext cx="3604895" cy="424399"/>
              <a:chOff x="7587206" y="5209597"/>
              <a:chExt cx="3604895" cy="42439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5D71637F-170F-4F41-856C-2AF5BE8C2E53}"/>
                  </a:ext>
                </a:extLst>
              </p:cNvPr>
              <p:cNvSpPr/>
              <p:nvPr/>
            </p:nvSpPr>
            <p:spPr>
              <a:xfrm>
                <a:off x="7587206" y="5209597"/>
                <a:ext cx="3601395" cy="424399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/>
                  <a:t>Environment 3</a:t>
                </a:r>
                <a:endParaRPr lang="en-GB" sz="14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DD57C36-6B9B-4D75-9B74-6632AA4EA61A}"/>
                  </a:ext>
                </a:extLst>
              </p:cNvPr>
              <p:cNvSpPr/>
              <p:nvPr/>
            </p:nvSpPr>
            <p:spPr>
              <a:xfrm>
                <a:off x="8834091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bg2">
                        <a:lumMod val="50000"/>
                      </a:schemeClr>
                    </a:solidFill>
                  </a:rPr>
                  <a:t>Python 3.8</a:t>
                </a:r>
                <a:endParaRPr lang="en-GB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Diamond 100">
                <a:extLst>
                  <a:ext uri="{FF2B5EF4-FFF2-40B4-BE49-F238E27FC236}">
                    <a16:creationId xmlns:a16="http://schemas.microsoft.com/office/drawing/2014/main" id="{81B17B28-2446-440F-BC19-E89DD1232A6B}"/>
                  </a:ext>
                </a:extLst>
              </p:cNvPr>
              <p:cNvSpPr/>
              <p:nvPr/>
            </p:nvSpPr>
            <p:spPr>
              <a:xfrm>
                <a:off x="9929503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Pandas 0.25</a:t>
                </a:r>
                <a:endParaRPr lang="en-GB" sz="1100" dirty="0"/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CDA28-1AD8-4F0B-BA39-1FED8F8E76E0}"/>
                </a:ext>
              </a:extLst>
            </p:cNvPr>
            <p:cNvCxnSpPr>
              <a:cxnSpLocks/>
              <a:stCxn id="97" idx="3"/>
              <a:endCxn id="99" idx="1"/>
            </p:cNvCxnSpPr>
            <p:nvPr/>
          </p:nvCxnSpPr>
          <p:spPr>
            <a:xfrm flipV="1">
              <a:off x="7245345" y="6491622"/>
              <a:ext cx="297905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97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Virtual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1713517"/>
            <a:ext cx="5707565" cy="4546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Let’s create a virtual environment: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To</a:t>
            </a:r>
            <a:r>
              <a:rPr lang="en-US" sz="2000" b="1" dirty="0">
                <a:solidFill>
                  <a:srgbClr val="000000"/>
                </a:solidFill>
              </a:rPr>
              <a:t> create an environment </a:t>
            </a:r>
            <a:r>
              <a:rPr lang="en-US" sz="2000" dirty="0">
                <a:solidFill>
                  <a:srgbClr val="000000"/>
                </a:solidFill>
              </a:rPr>
              <a:t>we use: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name_env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python==version</a:t>
            </a:r>
            <a:endParaRPr lang="en-US" sz="2000" b="1" dirty="0">
              <a:solidFill>
                <a:srgbClr val="000000"/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Open a Terminal </a:t>
            </a:r>
            <a:r>
              <a:rPr lang="en-US" sz="2000" dirty="0">
                <a:solidFill>
                  <a:srgbClr val="000000"/>
                </a:solidFill>
              </a:rPr>
              <a:t>window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Type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create -n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python==3.7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‘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y’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To </a:t>
            </a:r>
            <a:r>
              <a:rPr lang="en-US" sz="2000" dirty="0"/>
              <a:t>activate</a:t>
            </a:r>
            <a:r>
              <a:rPr lang="en-US" sz="2000" b="1" dirty="0"/>
              <a:t> </a:t>
            </a:r>
            <a:r>
              <a:rPr lang="en-US" sz="2000" dirty="0"/>
              <a:t>the</a:t>
            </a:r>
            <a:r>
              <a:rPr lang="en-US" sz="2000" b="1" dirty="0"/>
              <a:t> environment type: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 activate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</a:rPr>
              <a:t>myenv</a:t>
            </a: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/>
              <a:t>Now, if we type </a:t>
            </a:r>
            <a:r>
              <a:rPr lang="en-US" sz="2100" i="1" dirty="0">
                <a:solidFill>
                  <a:schemeClr val="bg2">
                    <a:lumMod val="50000"/>
                  </a:schemeClr>
                </a:solidFill>
              </a:rPr>
              <a:t>python </a:t>
            </a:r>
            <a:r>
              <a:rPr lang="en-US" sz="2100" dirty="0"/>
              <a:t>we have the </a:t>
            </a:r>
            <a:r>
              <a:rPr lang="en-US" sz="2100" b="1" dirty="0"/>
              <a:t>right python version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B93659-73CE-4775-BBF9-6698EBC7F603}"/>
              </a:ext>
            </a:extLst>
          </p:cNvPr>
          <p:cNvSpPr/>
          <p:nvPr/>
        </p:nvSpPr>
        <p:spPr>
          <a:xfrm>
            <a:off x="5223133" y="703118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Mitochondria">
            <a:extLst>
              <a:ext uri="{FF2B5EF4-FFF2-40B4-BE49-F238E27FC236}">
                <a16:creationId xmlns:a16="http://schemas.microsoft.com/office/drawing/2014/main" id="{AFBBC410-E048-4BFA-8C57-88D08E812293}"/>
              </a:ext>
            </a:extLst>
          </p:cNvPr>
          <p:cNvSpPr/>
          <p:nvPr/>
        </p:nvSpPr>
        <p:spPr>
          <a:xfrm>
            <a:off x="5471506" y="95149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EA064-786B-4ACF-9D4A-7554C1DB4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279" y="2998182"/>
            <a:ext cx="3793093" cy="20034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B3C956-E758-45C0-8EB1-55082CFB4D6B}"/>
              </a:ext>
            </a:extLst>
          </p:cNvPr>
          <p:cNvSpPr/>
          <p:nvPr/>
        </p:nvSpPr>
        <p:spPr>
          <a:xfrm>
            <a:off x="1392619" y="6162500"/>
            <a:ext cx="736596" cy="4243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 1</a:t>
            </a:r>
            <a:endParaRPr lang="en-GB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D4A1B5-B6A8-4CDA-A8D2-91B04F784D63}"/>
              </a:ext>
            </a:extLst>
          </p:cNvPr>
          <p:cNvSpPr/>
          <p:nvPr/>
        </p:nvSpPr>
        <p:spPr>
          <a:xfrm>
            <a:off x="2427120" y="6162499"/>
            <a:ext cx="3601395" cy="4243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environment 1</a:t>
            </a:r>
            <a:endParaRPr lang="en-GB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CFF21C-89FF-4520-BB88-8A9642EE15D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129215" y="6374699"/>
            <a:ext cx="297905" cy="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060778-9261-452D-8064-945EDD3CBA3B}"/>
              </a:ext>
            </a:extLst>
          </p:cNvPr>
          <p:cNvSpPr/>
          <p:nvPr/>
        </p:nvSpPr>
        <p:spPr>
          <a:xfrm>
            <a:off x="3928973" y="6178081"/>
            <a:ext cx="1015943" cy="35074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Python 3.7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87706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tool do I use for coding?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7093605" y="1068160"/>
            <a:ext cx="4560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Terminal</a:t>
            </a:r>
            <a:r>
              <a:rPr lang="en-US" dirty="0"/>
              <a:t>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2 options:</a:t>
            </a:r>
            <a:endParaRPr lang="en-US" sz="14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Shell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Interactive</a:t>
            </a:r>
            <a:r>
              <a:rPr lang="en-US" dirty="0">
                <a:sym typeface="Wingdings" panose="05000000000000000000" pitchFamily="2" charset="2"/>
              </a:rPr>
              <a:t> shell: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ipython</a:t>
            </a:r>
            <a:endParaRPr lang="en-US" i="1" dirty="0">
              <a:solidFill>
                <a:schemeClr val="bg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Simple </a:t>
            </a:r>
            <a:r>
              <a:rPr lang="en-US" b="1" dirty="0">
                <a:sym typeface="Wingdings" panose="05000000000000000000" pitchFamily="2" charset="2"/>
              </a:rPr>
              <a:t>text editors: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Notepad++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Vim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Integrated development environments</a:t>
            </a:r>
            <a:r>
              <a:rPr lang="en-US" dirty="0"/>
              <a:t> (IDEs)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Several options: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PyCharm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Spyder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Notebooks</a:t>
            </a:r>
            <a:endParaRPr lang="en-GB" b="1" dirty="0"/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A1EAE16E-D9D6-43A4-A983-6D472CF9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9840" y="3304400"/>
            <a:ext cx="914400" cy="914400"/>
          </a:xfrm>
          <a:prstGeom prst="rect">
            <a:avLst/>
          </a:prstGeom>
        </p:spPr>
      </p:pic>
      <p:pic>
        <p:nvPicPr>
          <p:cNvPr id="10" name="Graphic 9" descr="Web design outline">
            <a:extLst>
              <a:ext uri="{FF2B5EF4-FFF2-40B4-BE49-F238E27FC236}">
                <a16:creationId xmlns:a16="http://schemas.microsoft.com/office/drawing/2014/main" id="{393BEF0B-CC65-4562-BF99-61FF43F0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40" y="1068160"/>
            <a:ext cx="914400" cy="914400"/>
          </a:xfrm>
          <a:prstGeom prst="rect">
            <a:avLst/>
          </a:prstGeom>
        </p:spPr>
      </p:pic>
      <p:pic>
        <p:nvPicPr>
          <p:cNvPr id="12" name="Graphic 11" descr="Closed book outline">
            <a:extLst>
              <a:ext uri="{FF2B5EF4-FFF2-40B4-BE49-F238E27FC236}">
                <a16:creationId xmlns:a16="http://schemas.microsoft.com/office/drawing/2014/main" id="{64858858-6602-48DC-ADE2-E446742C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40" y="5194680"/>
            <a:ext cx="914400" cy="914400"/>
          </a:xfrm>
          <a:prstGeom prst="rect">
            <a:avLst/>
          </a:prstGeom>
        </p:spPr>
      </p:pic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F25CA445-41E5-4351-A4BD-8E97E8B01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40" y="22711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Jupyter Notebooks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266" y="3270587"/>
            <a:ext cx="5135293" cy="78728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Jupyter Notebook </a:t>
            </a:r>
            <a:r>
              <a:rPr lang="en-US" sz="1800" dirty="0"/>
              <a:t>is</a:t>
            </a:r>
            <a:r>
              <a:rPr lang="en-US" sz="1800" b="1" dirty="0"/>
              <a:t> an open-source application </a:t>
            </a:r>
            <a:r>
              <a:rPr lang="en-US" sz="1800" dirty="0"/>
              <a:t>to</a:t>
            </a:r>
            <a:r>
              <a:rPr lang="en-US" sz="1800" b="1" dirty="0"/>
              <a:t> create and share </a:t>
            </a:r>
            <a:r>
              <a:rPr lang="en-US" sz="1800" dirty="0"/>
              <a:t>documents that contain </a:t>
            </a:r>
            <a:r>
              <a:rPr lang="en-US" sz="1800" b="1" dirty="0"/>
              <a:t>code, equations, visualizations and text </a:t>
            </a:r>
            <a:r>
              <a:rPr lang="en-US" sz="1800" dirty="0"/>
              <a:t>(markdown)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27F83F-9A74-4C82-AD2B-4DB40849FB33}"/>
              </a:ext>
            </a:extLst>
          </p:cNvPr>
          <p:cNvSpPr/>
          <p:nvPr/>
        </p:nvSpPr>
        <p:spPr>
          <a:xfrm>
            <a:off x="1886425" y="2912663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4" name="Rectangle 43" descr="Pencil">
            <a:extLst>
              <a:ext uri="{FF2B5EF4-FFF2-40B4-BE49-F238E27FC236}">
                <a16:creationId xmlns:a16="http://schemas.microsoft.com/office/drawing/2014/main" id="{C93FDEF4-033B-4FEA-981D-C6E59410EBCB}"/>
              </a:ext>
            </a:extLst>
          </p:cNvPr>
          <p:cNvSpPr/>
          <p:nvPr/>
        </p:nvSpPr>
        <p:spPr>
          <a:xfrm>
            <a:off x="2134798" y="3161036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100" name="Picture 4" descr="Jupyter notebooks over SSH for remote deep learning on a GPU • RC">
            <a:extLst>
              <a:ext uri="{FF2B5EF4-FFF2-40B4-BE49-F238E27FC236}">
                <a16:creationId xmlns:a16="http://schemas.microsoft.com/office/drawing/2014/main" id="{93911460-B2AC-4229-B96E-A90975EA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5" y="3132296"/>
            <a:ext cx="917833" cy="10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4781</TotalTime>
  <Words>753</Words>
  <Application>Microsoft Office PowerPoint</Application>
  <PresentationFormat>Widescreen</PresentationFormat>
  <Paragraphs>142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How do I work with Python?</vt:lpstr>
      <vt:lpstr>Setting up Python</vt:lpstr>
      <vt:lpstr>Setting up Python</vt:lpstr>
      <vt:lpstr>Setting up Python</vt:lpstr>
      <vt:lpstr>Virtual Environments</vt:lpstr>
      <vt:lpstr>PowerPoint Presentation</vt:lpstr>
      <vt:lpstr>What tool do I use for coding?</vt:lpstr>
      <vt:lpstr>Jupyter Notebooks</vt:lpstr>
      <vt:lpstr>PowerPoint Presentation</vt:lpstr>
      <vt:lpstr>Google Colab</vt:lpstr>
      <vt:lpstr>Taking Control of Your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98</cp:revision>
  <cp:lastPrinted>2021-04-19T08:55:17Z</cp:lastPrinted>
  <dcterms:created xsi:type="dcterms:W3CDTF">2021-04-13T14:31:52Z</dcterms:created>
  <dcterms:modified xsi:type="dcterms:W3CDTF">2021-04-20T07:20:26Z</dcterms:modified>
</cp:coreProperties>
</file>